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1" r:id="rId2"/>
    <p:sldId id="3340" r:id="rId3"/>
    <p:sldId id="267" r:id="rId4"/>
    <p:sldId id="3342" r:id="rId5"/>
    <p:sldId id="3345" r:id="rId6"/>
    <p:sldId id="3346" r:id="rId7"/>
    <p:sldId id="3341" r:id="rId8"/>
    <p:sldId id="276" r:id="rId9"/>
    <p:sldId id="278" r:id="rId10"/>
    <p:sldId id="3347" r:id="rId11"/>
    <p:sldId id="266" r:id="rId12"/>
    <p:sldId id="271" r:id="rId13"/>
    <p:sldId id="257" r:id="rId14"/>
    <p:sldId id="264" r:id="rId15"/>
    <p:sldId id="3344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C8A0"/>
    <a:srgbClr val="233A52"/>
    <a:srgbClr val="DCE7F0"/>
    <a:srgbClr val="2F4D5D"/>
    <a:srgbClr val="1D8DB0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77"/>
    <p:restoredTop sz="94652"/>
  </p:normalViewPr>
  <p:slideViewPr>
    <p:cSldViewPr snapToGrid="0" snapToObjects="1">
      <p:cViewPr varScale="1">
        <p:scale>
          <a:sx n="47" d="100"/>
          <a:sy n="47" d="100"/>
        </p:scale>
        <p:origin x="88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bara Van den Abeele" userId="dc621abd-3b03-4ad4-8780-09c279f28bf4" providerId="ADAL" clId="{7CAC9951-6E65-4FAE-966F-49BED421BC25}"/>
    <pc:docChg chg="modSld">
      <pc:chgData name="Barbara Van den Abeele" userId="dc621abd-3b03-4ad4-8780-09c279f28bf4" providerId="ADAL" clId="{7CAC9951-6E65-4FAE-966F-49BED421BC25}" dt="2022-05-02T12:22:32.356" v="25" actId="20577"/>
      <pc:docMkLst>
        <pc:docMk/>
      </pc:docMkLst>
      <pc:sldChg chg="modSp mod">
        <pc:chgData name="Barbara Van den Abeele" userId="dc621abd-3b03-4ad4-8780-09c279f28bf4" providerId="ADAL" clId="{7CAC9951-6E65-4FAE-966F-49BED421BC25}" dt="2022-05-02T12:21:32.993" v="10" actId="113"/>
        <pc:sldMkLst>
          <pc:docMk/>
          <pc:sldMk cId="276971566" sldId="257"/>
        </pc:sldMkLst>
        <pc:spChg chg="mod">
          <ac:chgData name="Barbara Van den Abeele" userId="dc621abd-3b03-4ad4-8780-09c279f28bf4" providerId="ADAL" clId="{7CAC9951-6E65-4FAE-966F-49BED421BC25}" dt="2022-05-02T12:21:32.993" v="10" actId="113"/>
          <ac:spMkLst>
            <pc:docMk/>
            <pc:sldMk cId="276971566" sldId="257"/>
            <ac:spMk id="6" creationId="{F39EACE7-FA8B-544A-A004-023D9F9638F6}"/>
          </ac:spMkLst>
        </pc:spChg>
      </pc:sldChg>
      <pc:sldChg chg="modSp mod">
        <pc:chgData name="Barbara Van den Abeele" userId="dc621abd-3b03-4ad4-8780-09c279f28bf4" providerId="ADAL" clId="{7CAC9951-6E65-4FAE-966F-49BED421BC25}" dt="2022-05-02T12:22:32.356" v="25" actId="20577"/>
        <pc:sldMkLst>
          <pc:docMk/>
          <pc:sldMk cId="337114600" sldId="264"/>
        </pc:sldMkLst>
        <pc:spChg chg="mod">
          <ac:chgData name="Barbara Van den Abeele" userId="dc621abd-3b03-4ad4-8780-09c279f28bf4" providerId="ADAL" clId="{7CAC9951-6E65-4FAE-966F-49BED421BC25}" dt="2022-05-02T12:21:52.158" v="12" actId="20577"/>
          <ac:spMkLst>
            <pc:docMk/>
            <pc:sldMk cId="337114600" sldId="264"/>
            <ac:spMk id="2" creationId="{56A72AF7-9B45-4EF9-B932-3DA93067048E}"/>
          </ac:spMkLst>
        </pc:spChg>
        <pc:spChg chg="mod">
          <ac:chgData name="Barbara Van den Abeele" userId="dc621abd-3b03-4ad4-8780-09c279f28bf4" providerId="ADAL" clId="{7CAC9951-6E65-4FAE-966F-49BED421BC25}" dt="2022-05-02T12:22:32.356" v="25" actId="20577"/>
          <ac:spMkLst>
            <pc:docMk/>
            <pc:sldMk cId="337114600" sldId="264"/>
            <ac:spMk id="3" creationId="{6F820D04-5A25-4D98-A5ED-61962D37CA78}"/>
          </ac:spMkLst>
        </pc:spChg>
      </pc:sldChg>
      <pc:sldChg chg="modSp mod">
        <pc:chgData name="Barbara Van den Abeele" userId="dc621abd-3b03-4ad4-8780-09c279f28bf4" providerId="ADAL" clId="{7CAC9951-6E65-4FAE-966F-49BED421BC25}" dt="2022-05-02T12:21:19.729" v="9" actId="20577"/>
        <pc:sldMkLst>
          <pc:docMk/>
          <pc:sldMk cId="1251106686" sldId="266"/>
        </pc:sldMkLst>
        <pc:spChg chg="mod">
          <ac:chgData name="Barbara Van den Abeele" userId="dc621abd-3b03-4ad4-8780-09c279f28bf4" providerId="ADAL" clId="{7CAC9951-6E65-4FAE-966F-49BED421BC25}" dt="2022-05-02T12:21:19.729" v="9" actId="20577"/>
          <ac:spMkLst>
            <pc:docMk/>
            <pc:sldMk cId="1251106686" sldId="266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2-5-2022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2-5-2022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478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23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76000" y="3614738"/>
            <a:ext cx="11041200" cy="1315012"/>
          </a:xfrm>
        </p:spPr>
        <p:txBody>
          <a:bodyPr anchor="t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014913"/>
            <a:ext cx="11041200" cy="1000686"/>
          </a:xfrm>
        </p:spPr>
        <p:txBody>
          <a:bodyPr lIns="0" tIns="0" rIns="0" bIns="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6459640-5E34-5F46-8383-CF4EB4779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9504" y="814387"/>
            <a:ext cx="6134192" cy="175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849A9-6F0F-444A-BF70-A188B37ABCA0}" type="datetime1">
              <a:rPr lang="nl-BE" smtClean="0"/>
              <a:t>2/05/2022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3886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2B5E-24D2-004E-B836-E27973337099}" type="datetime1">
              <a:rPr lang="nl-BE" smtClean="0"/>
              <a:t>2/05/2022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646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1C5B-CCBD-734B-A061-CDEE99CD4D41}" type="datetime1">
              <a:rPr lang="nl-BE" smtClean="0"/>
              <a:t>2/05/2022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2912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9BA83-2A64-694C-B917-7AF30858E87F}" type="datetime1">
              <a:rPr lang="nl-BE" smtClean="0"/>
              <a:t>2/05/2022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565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7D6D-5755-FA46-ABE7-A7831AF82CA3}" type="datetime1">
              <a:rPr lang="nl-BE" smtClean="0"/>
              <a:t>2/05/2022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1F5FC119-D09F-A743-8277-18CCF106510E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83C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6800" rtlCol="0" anchor="ctr"/>
          <a:lstStyle/>
          <a:p>
            <a:pPr lvl="0" algn="ctr"/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88955" y="1543665"/>
            <a:ext cx="10200155" cy="2045109"/>
          </a:xfrm>
        </p:spPr>
        <p:txBody>
          <a:bodyPr lIns="288000" tIns="288000" rIns="288000" bIns="0" anchor="ctr" anchorCtr="0"/>
          <a:lstStyle>
            <a:lvl1pPr algn="ctr">
              <a:defRPr sz="6000" baseline="0">
                <a:solidFill>
                  <a:srgbClr val="233A52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979123" y="3806863"/>
            <a:ext cx="10229651" cy="1501200"/>
          </a:xfrm>
        </p:spPr>
        <p:txBody>
          <a:bodyPr lIns="288000" tIns="0" rIns="288000" bIns="288000" anchor="t" anchorCtr="0"/>
          <a:lstStyle>
            <a:lvl1pPr marL="0" indent="0" algn="ctr">
              <a:buNone/>
              <a:defRPr sz="2400" baseline="0">
                <a:solidFill>
                  <a:srgbClr val="233A5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531382" y="6210000"/>
            <a:ext cx="720000" cy="648000"/>
          </a:xfrm>
        </p:spPr>
        <p:txBody>
          <a:bodyPr/>
          <a:lstStyle>
            <a:lvl1pPr>
              <a:defRPr baseline="0">
                <a:solidFill>
                  <a:srgbClr val="233A52"/>
                </a:solidFill>
              </a:defRPr>
            </a:lvl1pPr>
          </a:lstStyle>
          <a:p>
            <a:fld id="{D5A9043A-7AB0-284D-961F-C981A49D80D6}" type="datetime1">
              <a:rPr lang="nl-BE" smtClean="0"/>
              <a:t>2/05/2022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421626" y="6210000"/>
            <a:ext cx="3976150" cy="648000"/>
          </a:xfrm>
        </p:spPr>
        <p:txBody>
          <a:bodyPr/>
          <a:lstStyle>
            <a:lvl1pPr>
              <a:defRPr baseline="0">
                <a:solidFill>
                  <a:srgbClr val="233A5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233A52"/>
                </a:solidFill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A6E0E7A-A442-3C4F-9D43-281531AA42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777615"/>
            <a:ext cx="2264283" cy="308038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260720C-252D-6D44-997B-E85589AD38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27717" y="1"/>
            <a:ext cx="2264283" cy="30803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1F5FC119-D09F-A743-8277-18CCF106510E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23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6800" rtlCol="0" anchor="ctr"/>
          <a:lstStyle/>
          <a:p>
            <a:pPr lvl="0" algn="ctr"/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88955" y="1543665"/>
            <a:ext cx="10200155" cy="2045109"/>
          </a:xfrm>
        </p:spPr>
        <p:txBody>
          <a:bodyPr lIns="288000" tIns="288000" rIns="288000" bIns="0"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979123" y="3806863"/>
            <a:ext cx="10229651" cy="1501200"/>
          </a:xfrm>
        </p:spPr>
        <p:txBody>
          <a:bodyPr lIns="288000" tIns="0" rIns="288000" bIns="288000" anchor="t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531382" y="6210000"/>
            <a:ext cx="720000" cy="648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39CBB70C-ACB0-EF4E-94F5-00C9B3854E51}" type="datetime1">
              <a:rPr lang="nl-BE" smtClean="0"/>
              <a:t>2/05/2022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421626" y="6210000"/>
            <a:ext cx="3976150" cy="648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A6E0E7A-A442-3C4F-9D43-281531AA42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777615"/>
            <a:ext cx="2264283" cy="308038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260720C-252D-6D44-997B-E85589AD38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15384" y="0"/>
            <a:ext cx="2276614" cy="309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83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1F5FC119-D09F-A743-8277-18CCF106510E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233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6800" rtlCol="0" anchor="ctr"/>
          <a:lstStyle/>
          <a:p>
            <a:pPr lvl="0"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A6E0E7A-A442-3C4F-9D43-281531AA42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800000" y="4100400"/>
            <a:ext cx="1761109" cy="239585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260720C-252D-6D44-997B-E85589AD38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622000" y="360000"/>
            <a:ext cx="1769804" cy="2407684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981E8A5B-9CFA-524A-94A4-375DBB7D2B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92361" y="1809134"/>
            <a:ext cx="6587614" cy="3244647"/>
          </a:xfrm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938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DDDE8-378C-1045-9213-D7276BDDA7D9}" type="datetime1">
              <a:rPr lang="nl-BE" smtClean="0"/>
              <a:t>2/05/2022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76DBC-3596-CA48-AC39-BF0D26A4860F}" type="datetime1">
              <a:rPr lang="nl-BE" smtClean="0"/>
              <a:t>2/05/2022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EAE9C-8652-964D-819E-3CC76EC8D76C}" type="datetime1">
              <a:rPr lang="nl-BE" smtClean="0"/>
              <a:t>2/05/2022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E488-9627-6348-B7BB-CCA69933925F}" type="datetime1">
              <a:rPr lang="nl-BE" smtClean="0"/>
              <a:t>2/05/2022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0156370" y="6210000"/>
            <a:ext cx="1507373" cy="431841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1041200" cy="1112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836000"/>
            <a:ext cx="11041200" cy="4046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20CDAE-C1B2-384B-B3A7-6D01322ABA9B}" type="datetime1">
              <a:rPr lang="nl-BE" smtClean="0"/>
              <a:t>2/05/2022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404576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3" r:id="rId4"/>
    <p:sldLayoutId id="2147483665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83C8A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rgbClr val="233A5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233A5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233A5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233A5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233A5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123FE67-11A5-4446-8F17-59CF1717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955" y="1543665"/>
            <a:ext cx="10200155" cy="231865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Calamiteitennetwerk</a:t>
            </a:r>
            <a:br>
              <a:rPr lang="en-US" dirty="0"/>
            </a:br>
            <a:r>
              <a:rPr lang="en-US" sz="5300" dirty="0"/>
              <a:t>Erfgoedlabo &amp; </a:t>
            </a:r>
            <a:r>
              <a:rPr lang="en-US" sz="5300" dirty="0" err="1"/>
              <a:t>Erfgoedcel</a:t>
            </a:r>
            <a:r>
              <a:rPr lang="en-US" sz="5300" dirty="0"/>
              <a:t> Leuven</a:t>
            </a:r>
            <a:endParaRPr lang="nl-BE" sz="5300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C02733F-02A6-2943-950D-2902CF4D2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8955" y="4380931"/>
            <a:ext cx="10229651" cy="92713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Nils Roofthoofd, Barbara Van den Abeele en </a:t>
            </a:r>
            <a:r>
              <a:rPr lang="en-US" dirty="0"/>
              <a:t>Jan De Maeyer</a:t>
            </a:r>
            <a:br>
              <a:rPr lang="en-US" dirty="0"/>
            </a:br>
            <a:r>
              <a:rPr lang="en-US" dirty="0"/>
              <a:t>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534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71B7F-D8AF-4D4A-BABD-7F837675B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75090"/>
            <a:ext cx="11041200" cy="713585"/>
          </a:xfrm>
        </p:spPr>
        <p:txBody>
          <a:bodyPr>
            <a:normAutofit fontScale="90000"/>
          </a:bodyPr>
          <a:lstStyle/>
          <a:p>
            <a:r>
              <a:rPr lang="nl-BE" sz="4400" b="1" dirty="0">
                <a:solidFill>
                  <a:srgbClr val="83C8A0"/>
                </a:solidFill>
              </a:rPr>
              <a:t> </a:t>
            </a:r>
            <a:r>
              <a:rPr lang="nl-BE" sz="2900" b="1" dirty="0">
                <a:solidFill>
                  <a:srgbClr val="83C8A0"/>
                </a:solidFill>
              </a:rPr>
              <a:t>Werking via 4 ateliers</a:t>
            </a:r>
            <a:r>
              <a:rPr lang="nl-BE" sz="2900" b="1" dirty="0">
                <a:solidFill>
                  <a:srgbClr val="FF0000"/>
                </a:solidFill>
              </a:rPr>
              <a:t> </a:t>
            </a:r>
            <a:br>
              <a:rPr lang="nl-BE" sz="4400" b="1" dirty="0">
                <a:solidFill>
                  <a:srgbClr val="FF0000"/>
                </a:solidFill>
              </a:rPr>
            </a:b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4C2DE-0AA4-40CD-8152-952BA10E7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1" y="1688675"/>
            <a:ext cx="7369054" cy="487589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BE" sz="2000" b="1" dirty="0">
                <a:solidFill>
                  <a:schemeClr val="tx1"/>
                </a:solidFill>
              </a:rPr>
              <a:t>Atelier Behoud en Beheer</a:t>
            </a:r>
            <a:br>
              <a:rPr lang="nl-BE" sz="2000" b="1" dirty="0">
                <a:solidFill>
                  <a:schemeClr val="tx1"/>
                </a:solidFill>
              </a:rPr>
            </a:br>
            <a:r>
              <a:rPr lang="nl-BE" sz="2000" dirty="0">
                <a:solidFill>
                  <a:schemeClr val="tx1"/>
                </a:solidFill>
              </a:rPr>
              <a:t>- Benchmarking en uitwerking interne werking gemeenschappelijk Erfgoeddepot</a:t>
            </a:r>
            <a:br>
              <a:rPr lang="nl-BE" sz="2000" dirty="0">
                <a:solidFill>
                  <a:schemeClr val="tx1"/>
                </a:solidFill>
              </a:rPr>
            </a:br>
            <a:r>
              <a:rPr lang="nl-BE" sz="2000" dirty="0">
                <a:solidFill>
                  <a:schemeClr val="tx1"/>
                </a:solidFill>
              </a:rPr>
              <a:t>- Organisatie reeks studiedagen ‘Erfgoed en de 4 elementen’</a:t>
            </a:r>
            <a:br>
              <a:rPr lang="nl-BE" sz="2000" dirty="0">
                <a:solidFill>
                  <a:schemeClr val="tx1"/>
                </a:solidFill>
              </a:rPr>
            </a:br>
            <a:r>
              <a:rPr lang="nl-BE" sz="2000" dirty="0">
                <a:solidFill>
                  <a:schemeClr val="tx1"/>
                </a:solidFill>
              </a:rPr>
              <a:t>- Organisatie calamiteitennetwerk Leuven</a:t>
            </a:r>
          </a:p>
          <a:p>
            <a:pPr>
              <a:lnSpc>
                <a:spcPct val="120000"/>
              </a:lnSpc>
            </a:pPr>
            <a:endParaRPr lang="nl-BE" sz="20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nl-BE" sz="2000" b="1" dirty="0">
                <a:solidFill>
                  <a:schemeClr val="tx1"/>
                </a:solidFill>
              </a:rPr>
              <a:t>Digitaal Atelier</a:t>
            </a:r>
            <a:br>
              <a:rPr lang="nl-BE" sz="2000" dirty="0">
                <a:solidFill>
                  <a:schemeClr val="tx1"/>
                </a:solidFill>
              </a:rPr>
            </a:br>
            <a:r>
              <a:rPr lang="nl-BE" sz="2000" dirty="0">
                <a:solidFill>
                  <a:schemeClr val="tx1"/>
                </a:solidFill>
              </a:rPr>
              <a:t>- Uitwisseling digitale kennis en expertise van partners en externen</a:t>
            </a:r>
            <a:br>
              <a:rPr lang="nl-BE" sz="2000" dirty="0">
                <a:solidFill>
                  <a:schemeClr val="tx1"/>
                </a:solidFill>
              </a:rPr>
            </a:br>
            <a:r>
              <a:rPr lang="nl-BE" sz="2000" dirty="0">
                <a:solidFill>
                  <a:schemeClr val="tx1"/>
                </a:solidFill>
              </a:rPr>
              <a:t>- Ontwikkeling van digitaal beheersysteem van het toekomstige gezamenlijke erfgoeddepot</a:t>
            </a:r>
          </a:p>
          <a:p>
            <a:pPr>
              <a:lnSpc>
                <a:spcPct val="120000"/>
              </a:lnSpc>
            </a:pPr>
            <a:endParaRPr lang="nl-BE" sz="2600" dirty="0"/>
          </a:p>
          <a:p>
            <a:pPr marL="0" indent="0">
              <a:buNone/>
            </a:pPr>
            <a:endParaRPr lang="nl-BE" sz="800" dirty="0"/>
          </a:p>
          <a:p>
            <a:endParaRPr lang="nl-BE" dirty="0"/>
          </a:p>
        </p:txBody>
      </p:sp>
      <p:pic>
        <p:nvPicPr>
          <p:cNvPr id="4" name="Picture 3" descr="A picture containing indoor, way&#10;&#10;Description automatically generated">
            <a:extLst>
              <a:ext uri="{FF2B5EF4-FFF2-40B4-BE49-F238E27FC236}">
                <a16:creationId xmlns:a16="http://schemas.microsoft.com/office/drawing/2014/main" id="{1DA21C7F-3EA6-4CAD-992F-6D61A5581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4" r="20126" b="5"/>
          <a:stretch/>
        </p:blipFill>
        <p:spPr>
          <a:xfrm>
            <a:off x="7945054" y="1187355"/>
            <a:ext cx="3914613" cy="551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00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9409" y="699370"/>
            <a:ext cx="3532036" cy="101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2648" y="699370"/>
            <a:ext cx="6986016" cy="54775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b="1" dirty="0">
                <a:solidFill>
                  <a:srgbClr val="83C8A0"/>
                </a:solidFill>
              </a:rPr>
              <a:t>3. </a:t>
            </a:r>
            <a:r>
              <a:rPr lang="en-US" sz="3300" b="1" dirty="0" err="1">
                <a:solidFill>
                  <a:srgbClr val="83C8A0"/>
                </a:solidFill>
              </a:rPr>
              <a:t>Studiedagen</a:t>
            </a:r>
            <a:r>
              <a:rPr lang="en-US" sz="3300" b="1" dirty="0">
                <a:solidFill>
                  <a:srgbClr val="83C8A0"/>
                </a:solidFill>
              </a:rPr>
              <a:t> </a:t>
            </a:r>
            <a:r>
              <a:rPr lang="en-US" sz="3300" b="1" dirty="0" err="1">
                <a:solidFill>
                  <a:srgbClr val="83C8A0"/>
                </a:solidFill>
              </a:rPr>
              <a:t>rond</a:t>
            </a:r>
            <a:r>
              <a:rPr lang="en-US" sz="3300" b="1" dirty="0">
                <a:solidFill>
                  <a:srgbClr val="83C8A0"/>
                </a:solidFill>
              </a:rPr>
              <a:t> </a:t>
            </a:r>
            <a:r>
              <a:rPr lang="en-US" sz="3300" b="1" dirty="0" err="1">
                <a:solidFill>
                  <a:srgbClr val="83C8A0"/>
                </a:solidFill>
              </a:rPr>
              <a:t>calamiteiten</a:t>
            </a:r>
            <a:endParaRPr lang="en-US" sz="3300" b="1" dirty="0">
              <a:solidFill>
                <a:srgbClr val="83C8A0"/>
              </a:solidFill>
            </a:endParaRPr>
          </a:p>
          <a:p>
            <a:pPr marL="0" indent="0">
              <a:buNone/>
            </a:pPr>
            <a:r>
              <a:rPr lang="nl-BE" sz="2000" i="1" dirty="0">
                <a:solidFill>
                  <a:schemeClr val="tx1"/>
                </a:solidFill>
              </a:rPr>
              <a:t>In samenwerking met FARO, ICOMOS Vlaanderen/Brussel en het Belgische Blauwe Schildcomité</a:t>
            </a:r>
          </a:p>
          <a:p>
            <a:pPr marL="0" indent="0">
              <a:buNone/>
            </a:pPr>
            <a:br>
              <a:rPr lang="nl-BE" sz="2400" b="1" dirty="0">
                <a:solidFill>
                  <a:schemeClr val="tx1"/>
                </a:solidFill>
              </a:rPr>
            </a:br>
            <a:endParaRPr lang="nl-BE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2400" b="1" dirty="0">
                <a:solidFill>
                  <a:schemeClr val="tx1"/>
                </a:solidFill>
              </a:rPr>
              <a:t>‘Erfgoed en de 4 elementen’: </a:t>
            </a:r>
            <a:r>
              <a:rPr lang="nl-BE" sz="2000" b="1" dirty="0">
                <a:solidFill>
                  <a:schemeClr val="tx1"/>
                </a:solidFill>
              </a:rPr>
              <a:t>reeks studiedagen rond calamiteiten cultureel erfgoed</a:t>
            </a:r>
          </a:p>
          <a:p>
            <a:pPr marL="0" indent="0">
              <a:buNone/>
            </a:pPr>
            <a:endParaRPr lang="nl-BE" sz="2000" b="1" dirty="0">
              <a:solidFill>
                <a:schemeClr val="tx1"/>
              </a:solidFill>
            </a:endParaRPr>
          </a:p>
          <a:p>
            <a:r>
              <a:rPr lang="nl-BE" sz="2000" dirty="0">
                <a:solidFill>
                  <a:schemeClr val="tx1"/>
                </a:solidFill>
              </a:rPr>
              <a:t>Erfgoed &amp; Water (22 november 2019)</a:t>
            </a:r>
          </a:p>
          <a:p>
            <a:r>
              <a:rPr lang="nl-BE" sz="2000" dirty="0">
                <a:solidFill>
                  <a:schemeClr val="tx1"/>
                </a:solidFill>
              </a:rPr>
              <a:t>Erfgoed &amp; Lucht (12 maart 2021)</a:t>
            </a:r>
          </a:p>
          <a:p>
            <a:r>
              <a:rPr lang="nl-BE" sz="2000" dirty="0">
                <a:solidFill>
                  <a:schemeClr val="tx1"/>
                </a:solidFill>
              </a:rPr>
              <a:t>Erfgoed &amp; Aarde (17 juni 2022)</a:t>
            </a:r>
          </a:p>
          <a:p>
            <a:r>
              <a:rPr lang="nl-BE" sz="2000" dirty="0">
                <a:solidFill>
                  <a:schemeClr val="tx1"/>
                </a:solidFill>
              </a:rPr>
              <a:t>Erfgoed &amp; Vuur (2023)</a:t>
            </a:r>
          </a:p>
          <a:p>
            <a:pPr marL="457200" lvl="1" indent="0">
              <a:buNone/>
            </a:pPr>
            <a:endParaRPr lang="nl-BE" sz="1800" dirty="0"/>
          </a:p>
        </p:txBody>
      </p:sp>
      <p:pic>
        <p:nvPicPr>
          <p:cNvPr id="5" name="Picture 4" descr="A picture containing person, indoor, people, group&#10;&#10;Description automatically generated">
            <a:extLst>
              <a:ext uri="{FF2B5EF4-FFF2-40B4-BE49-F238E27FC236}">
                <a16:creationId xmlns:a16="http://schemas.microsoft.com/office/drawing/2014/main" id="{5A91A27C-9686-4F51-896C-3933E6CF3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532" y="2091396"/>
            <a:ext cx="2831790" cy="1890220"/>
          </a:xfrm>
          <a:prstGeom prst="rect">
            <a:avLst/>
          </a:prstGeom>
        </p:spPr>
      </p:pic>
      <p:pic>
        <p:nvPicPr>
          <p:cNvPr id="6" name="Picture 5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CF487423-9413-4A9D-BAA5-7725DB1BD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562" y="4111602"/>
            <a:ext cx="2831790" cy="18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06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9409" y="699370"/>
            <a:ext cx="3532036" cy="101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2648" y="1023582"/>
            <a:ext cx="6986016" cy="5153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chemeClr val="tx1"/>
                </a:solidFill>
              </a:rPr>
              <a:t>Studiedagen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rond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calamiteiten</a:t>
            </a: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2200" b="1" dirty="0">
                <a:solidFill>
                  <a:schemeClr val="tx1"/>
                </a:solidFill>
              </a:rPr>
              <a:t>Doelpubliek</a:t>
            </a:r>
          </a:p>
          <a:p>
            <a:pPr>
              <a:buFontTx/>
              <a:buChar char="-"/>
            </a:pPr>
            <a:r>
              <a:rPr lang="nl-B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Medewerkers van de 12 Leuvense partnerorganisaties van Erfgoedlabo</a:t>
            </a:r>
          </a:p>
          <a:p>
            <a:pPr>
              <a:buFontTx/>
              <a:buChar char="-"/>
            </a:pPr>
            <a:r>
              <a:rPr lang="nl-B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Experten en erfgoedwerkers (musea, bibliotheken, archieven) uit Vlaanderen, Brussel en Nederland</a:t>
            </a:r>
          </a:p>
          <a:p>
            <a:pPr marL="0" indent="0">
              <a:buNone/>
            </a:pPr>
            <a:endParaRPr lang="nl-BE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BE" sz="2200" b="1" dirty="0">
                <a:solidFill>
                  <a:schemeClr val="tx1"/>
                </a:solidFill>
              </a:rPr>
              <a:t>Doelstellingen</a:t>
            </a:r>
          </a:p>
          <a:p>
            <a:pPr>
              <a:buFontTx/>
              <a:buChar char="-"/>
            </a:pPr>
            <a:r>
              <a:rPr lang="nl-B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Uitwisseling van actuele kennis rond bedreigingen/calamiteiten cultureel erfgoed</a:t>
            </a:r>
          </a:p>
          <a:p>
            <a:pPr>
              <a:buFontTx/>
              <a:buChar char="-"/>
            </a:pPr>
            <a:r>
              <a:rPr lang="nl-B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Uitwisseling van expertise/</a:t>
            </a:r>
            <a:r>
              <a:rPr lang="nl-BE" sz="2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</a:t>
            </a:r>
            <a:r>
              <a:rPr lang="nl-B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2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practices</a:t>
            </a:r>
            <a:r>
              <a:rPr lang="nl-B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/praktijkgericht</a:t>
            </a:r>
          </a:p>
          <a:p>
            <a:pPr>
              <a:buFontTx/>
              <a:buChar char="-"/>
            </a:pPr>
            <a:r>
              <a:rPr lang="nl-B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nl-BE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etwerking binnen het Vlaamse erfgoedveld</a:t>
            </a:r>
          </a:p>
          <a:p>
            <a:pPr marL="0" indent="0">
              <a:buNone/>
            </a:pPr>
            <a:endParaRPr lang="nl-BE" sz="2200" dirty="0"/>
          </a:p>
        </p:txBody>
      </p:sp>
      <p:pic>
        <p:nvPicPr>
          <p:cNvPr id="7" name="Picture 6" descr="A person holding a sign&#10;&#10;Description automatically generated with low confidence">
            <a:extLst>
              <a:ext uri="{FF2B5EF4-FFF2-40B4-BE49-F238E27FC236}">
                <a16:creationId xmlns:a16="http://schemas.microsoft.com/office/drawing/2014/main" id="{3A452E33-B27C-4B02-AB85-3FDD3EDC6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95" y="2091396"/>
            <a:ext cx="2831790" cy="1890220"/>
          </a:xfrm>
          <a:prstGeom prst="rect">
            <a:avLst/>
          </a:prstGeom>
        </p:spPr>
      </p:pic>
      <p:pic>
        <p:nvPicPr>
          <p:cNvPr id="11" name="Picture 10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341F34F0-6C97-4CE4-8746-4AAEDA700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532" y="4198060"/>
            <a:ext cx="2831790" cy="18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96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E34F3F7-A431-BB4B-A4E1-49079C2BF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b="1" dirty="0"/>
              <a:t>4. </a:t>
            </a:r>
            <a:r>
              <a:rPr lang="en-US" sz="3300" b="1" dirty="0" err="1"/>
              <a:t>Calamiteitennetwerk</a:t>
            </a:r>
            <a:r>
              <a:rPr lang="en-US" sz="3300" b="1" dirty="0"/>
              <a:t> 2022</a:t>
            </a:r>
            <a:endParaRPr lang="nl-BE" sz="3300" b="1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39EACE7-FA8B-544A-A004-023D9F963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34" y="1473958"/>
            <a:ext cx="11041200" cy="4375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Focus op de </a:t>
            </a:r>
            <a:r>
              <a:rPr lang="en-US" sz="2000" dirty="0" err="1">
                <a:solidFill>
                  <a:schemeClr val="tx1"/>
                </a:solidFill>
              </a:rPr>
              <a:t>realisatie</a:t>
            </a:r>
            <a:r>
              <a:rPr lang="en-US" sz="2000" dirty="0">
                <a:solidFill>
                  <a:schemeClr val="tx1"/>
                </a:solidFill>
              </a:rPr>
              <a:t> van een </a:t>
            </a:r>
            <a:r>
              <a:rPr lang="en-US" sz="2000" b="1" dirty="0" err="1">
                <a:solidFill>
                  <a:schemeClr val="tx1"/>
                </a:solidFill>
              </a:rPr>
              <a:t>overkoepelend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rampenplan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cultureel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erfgoed</a:t>
            </a:r>
            <a:r>
              <a:rPr lang="en-US" sz="2000" b="1" dirty="0">
                <a:solidFill>
                  <a:schemeClr val="tx1"/>
                </a:solidFill>
              </a:rPr>
              <a:t> Leuven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Hiervoor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werden</a:t>
            </a:r>
            <a:r>
              <a:rPr lang="en-US" sz="2000" dirty="0">
                <a:solidFill>
                  <a:schemeClr val="tx1"/>
                </a:solidFill>
              </a:rPr>
              <a:t> recent de </a:t>
            </a:r>
            <a:r>
              <a:rPr lang="en-US" sz="2000" dirty="0" err="1">
                <a:solidFill>
                  <a:schemeClr val="tx1"/>
                </a:solidFill>
              </a:rPr>
              <a:t>volgende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stappen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gezet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</a:rPr>
              <a:t>Uitbouw</a:t>
            </a:r>
            <a:r>
              <a:rPr lang="en-US" sz="2000" dirty="0">
                <a:solidFill>
                  <a:schemeClr val="tx1"/>
                </a:solidFill>
              </a:rPr>
              <a:t> van </a:t>
            </a:r>
            <a:r>
              <a:rPr lang="en-US" sz="2000" dirty="0" err="1">
                <a:solidFill>
                  <a:schemeClr val="tx1"/>
                </a:solidFill>
              </a:rPr>
              <a:t>een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structurele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benadering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i.s.m</a:t>
            </a:r>
            <a:r>
              <a:rPr lang="en-US" sz="2000" dirty="0">
                <a:solidFill>
                  <a:schemeClr val="tx1"/>
                </a:solidFill>
              </a:rPr>
              <a:t>. de </a:t>
            </a:r>
            <a:r>
              <a:rPr lang="en-US" sz="2000" dirty="0" err="1">
                <a:solidFill>
                  <a:schemeClr val="tx1"/>
                </a:solidFill>
              </a:rPr>
              <a:t>hulpdiensten</a:t>
            </a:r>
            <a:r>
              <a:rPr lang="en-US" sz="2000" dirty="0">
                <a:solidFill>
                  <a:schemeClr val="tx1"/>
                </a:solidFill>
              </a:rPr>
              <a:t> van </a:t>
            </a:r>
            <a:r>
              <a:rPr lang="en-US" sz="2000" dirty="0" err="1">
                <a:solidFill>
                  <a:schemeClr val="tx1"/>
                </a:solidFill>
              </a:rPr>
              <a:t>stad</a:t>
            </a:r>
            <a:r>
              <a:rPr lang="en-US" sz="2000" dirty="0">
                <a:solidFill>
                  <a:schemeClr val="tx1"/>
                </a:solidFill>
              </a:rPr>
              <a:t> Leuven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VGM KU Leuven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</a:rPr>
              <a:t>Uitwerking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bevraging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gedeelde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infrastructuur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apparatuur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expertise van partners (dec. 2021)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</a:rPr>
              <a:t>Opstart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verkenningsgesprekken</a:t>
            </a:r>
            <a:r>
              <a:rPr lang="en-US" sz="2000" dirty="0">
                <a:solidFill>
                  <a:schemeClr val="tx1"/>
                </a:solidFill>
              </a:rPr>
              <a:t> met </a:t>
            </a:r>
            <a:r>
              <a:rPr lang="en-US" sz="2000" dirty="0" err="1">
                <a:solidFill>
                  <a:schemeClr val="tx1"/>
                </a:solidFill>
              </a:rPr>
              <a:t>beredderingsbedrijven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i.v.m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mogelijke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ondersteuning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bij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overkoepelende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calamiteitenplannen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stedelijke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netwerken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jan.</a:t>
            </a:r>
            <a:r>
              <a:rPr lang="en-US" sz="2000" dirty="0">
                <a:solidFill>
                  <a:schemeClr val="tx1"/>
                </a:solidFill>
              </a:rPr>
              <a:t> 2022):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-  Art Salvage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- Object Care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71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72AF7-9B45-4EF9-B932-3DA930670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791570"/>
            <a:ext cx="11041200" cy="897105"/>
          </a:xfrm>
        </p:spPr>
        <p:txBody>
          <a:bodyPr>
            <a:normAutofit fontScale="90000"/>
          </a:bodyPr>
          <a:lstStyle/>
          <a:p>
            <a:r>
              <a:rPr lang="en-US" sz="3700" b="1" dirty="0"/>
              <a:t>4. </a:t>
            </a:r>
            <a:r>
              <a:rPr lang="en-US" sz="3700" b="1" dirty="0" err="1"/>
              <a:t>Calamiteitennetwerk</a:t>
            </a:r>
            <a:r>
              <a:rPr lang="en-US" sz="3700" b="1" dirty="0"/>
              <a:t> 2022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C</a:t>
            </a:r>
            <a:r>
              <a:rPr lang="nl-NL" sz="2600" b="1" dirty="0" err="1"/>
              <a:t>onclusies</a:t>
            </a:r>
            <a:r>
              <a:rPr lang="nl-NL" sz="2600" b="1" dirty="0"/>
              <a:t> bevraging infrastructuur en middelen</a:t>
            </a:r>
            <a:br>
              <a:rPr lang="nl-NL" sz="2600" b="1" dirty="0"/>
            </a:br>
            <a:br>
              <a:rPr lang="nl-NL" sz="2600" b="1" dirty="0"/>
            </a:br>
            <a:endParaRPr lang="nl-BE" sz="26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820D04-5A25-4D98-A5ED-61962D37C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402006"/>
            <a:ext cx="11041200" cy="3480904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chemeClr val="tx1"/>
                </a:solidFill>
                <a:ea typeface="Calibri" panose="020F0502020204030204" pitchFamily="34" charset="0"/>
              </a:rPr>
              <a:t>N</a:t>
            </a:r>
            <a:r>
              <a:rPr lang="nl-NL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ood aan gecoördineerd</a:t>
            </a:r>
            <a:r>
              <a:rPr lang="nl-NL" sz="2000" dirty="0">
                <a:solidFill>
                  <a:schemeClr val="tx1"/>
                </a:solidFill>
                <a:ea typeface="Calibri" panose="020F0502020204030204" pitchFamily="34" charset="0"/>
              </a:rPr>
              <a:t> t</a:t>
            </a:r>
            <a:r>
              <a:rPr lang="nl-NL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ransport </a:t>
            </a:r>
            <a:endParaRPr lang="nl-NL" sz="20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chemeClr val="tx1"/>
                </a:solidFill>
                <a:ea typeface="Calibri" panose="020F0502020204030204" pitchFamily="34" charset="0"/>
              </a:rPr>
              <a:t>N</a:t>
            </a:r>
            <a:r>
              <a:rPr lang="nl-NL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ood aan grote (industriële) vriesruimtes</a:t>
            </a:r>
            <a:endParaRPr lang="nl-NL" sz="20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chemeClr val="tx1"/>
                </a:solidFill>
                <a:ea typeface="Calibri" panose="020F0502020204030204" pitchFamily="34" charset="0"/>
              </a:rPr>
              <a:t>N</a:t>
            </a:r>
            <a:r>
              <a:rPr lang="nl-NL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ood aan grote lege loodsen waar prioritaire collectiestukken verzameld worden en waar een triage kan plaatsvinden.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chemeClr val="tx1"/>
                </a:solidFill>
                <a:ea typeface="Calibri" panose="020F0502020204030204" pitchFamily="34" charset="0"/>
              </a:rPr>
              <a:t>Nood aan vochtbestrijdingsapparatuur</a:t>
            </a:r>
            <a:br>
              <a:rPr lang="nl-NL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</a:br>
            <a:endParaRPr lang="nl-NL" sz="20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nl-NL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- Voorstel om info te verzamelen over locaties waar we terecht kunnen in de regio bij een grote calamiteit en daar structurele afspraken mee te maken.</a:t>
            </a:r>
          </a:p>
          <a:p>
            <a:pPr marL="457200" lvl="1" indent="0">
              <a:buNone/>
            </a:pPr>
            <a:br>
              <a:rPr lang="nl-NL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</a:br>
            <a:r>
              <a:rPr lang="nl-NL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- </a:t>
            </a:r>
            <a:r>
              <a:rPr lang="nl-NL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Voorstel om te onderzoeken bij welke bedrijven we hiervoor kunnen aankloppen.</a:t>
            </a:r>
            <a:endParaRPr lang="nl-NL" sz="2000" dirty="0">
              <a:solidFill>
                <a:schemeClr val="tx1"/>
              </a:solidFill>
            </a:endParaRPr>
          </a:p>
          <a:p>
            <a:endParaRPr lang="nl-NL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7114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7BD4-1777-4837-91CD-078DC4F56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dirty="0" err="1"/>
              <a:t>Verdere</a:t>
            </a:r>
            <a:r>
              <a:rPr lang="en-US" sz="2600" b="1" dirty="0"/>
              <a:t> </a:t>
            </a:r>
            <a:r>
              <a:rPr lang="en-US" sz="2600" b="1" dirty="0" err="1"/>
              <a:t>stappen</a:t>
            </a:r>
            <a:r>
              <a:rPr lang="en-US" sz="2600" b="1" dirty="0"/>
              <a:t> in 2022 - 2023</a:t>
            </a:r>
            <a:endParaRPr lang="nl-BE" sz="2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5164A-ADF2-48E2-83EB-1BB1C994A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337481"/>
            <a:ext cx="11041200" cy="4545429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</a:rPr>
              <a:t>Uitwerking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bevraging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logistieke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mogelijkheden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mankracht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maart</a:t>
            </a:r>
            <a:r>
              <a:rPr lang="en-US" sz="2000" dirty="0">
                <a:solidFill>
                  <a:schemeClr val="tx1"/>
                </a:solidFill>
              </a:rPr>
              <a:t> 2022)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In </a:t>
            </a:r>
            <a:r>
              <a:rPr lang="en-US" sz="2000" dirty="0" err="1">
                <a:solidFill>
                  <a:schemeClr val="tx1"/>
                </a:solidFill>
              </a:rPr>
              <a:t>kaart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brengen</a:t>
            </a:r>
            <a:r>
              <a:rPr lang="en-US" sz="2000" dirty="0">
                <a:solidFill>
                  <a:schemeClr val="tx1"/>
                </a:solidFill>
              </a:rPr>
              <a:t> van </a:t>
            </a:r>
            <a:r>
              <a:rPr lang="en-US" sz="2000" dirty="0" err="1">
                <a:solidFill>
                  <a:schemeClr val="tx1"/>
                </a:solidFill>
              </a:rPr>
              <a:t>besluitvormingsproces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afstemming</a:t>
            </a:r>
            <a:r>
              <a:rPr lang="en-US" sz="2000" dirty="0">
                <a:solidFill>
                  <a:schemeClr val="tx1"/>
                </a:solidFill>
              </a:rPr>
              <a:t> met </a:t>
            </a:r>
            <a:r>
              <a:rPr lang="en-US" sz="2000" dirty="0" err="1">
                <a:solidFill>
                  <a:schemeClr val="tx1"/>
                </a:solidFill>
              </a:rPr>
              <a:t>facilitair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beheer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instellingen</a:t>
            </a:r>
            <a:r>
              <a:rPr lang="en-US" sz="2000" dirty="0">
                <a:solidFill>
                  <a:schemeClr val="tx1"/>
                </a:solidFill>
              </a:rPr>
              <a:t> + </a:t>
            </a:r>
            <a:r>
              <a:rPr lang="en-US" sz="2000" dirty="0" err="1">
                <a:solidFill>
                  <a:schemeClr val="tx1"/>
                </a:solidFill>
              </a:rPr>
              <a:t>veiligheidscoördinator</a:t>
            </a:r>
            <a:r>
              <a:rPr lang="en-US" sz="2000" dirty="0">
                <a:solidFill>
                  <a:schemeClr val="tx1"/>
                </a:solidFill>
              </a:rPr>
              <a:t> SL en VGM KU Leuven)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</a:rPr>
              <a:t>Opstellen</a:t>
            </a:r>
            <a:r>
              <a:rPr lang="en-US" sz="2000" dirty="0">
                <a:solidFill>
                  <a:schemeClr val="tx1"/>
                </a:solidFill>
              </a:rPr>
              <a:t> van </a:t>
            </a:r>
            <a:r>
              <a:rPr lang="en-US" sz="2000" dirty="0" err="1">
                <a:solidFill>
                  <a:schemeClr val="tx1"/>
                </a:solidFill>
              </a:rPr>
              <a:t>een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lijst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prioritaire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deel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  <a:r>
              <a:rPr lang="en-US" sz="2000" dirty="0" err="1">
                <a:solidFill>
                  <a:schemeClr val="tx1"/>
                </a:solidFill>
              </a:rPr>
              <a:t>collecties</a:t>
            </a:r>
            <a:endParaRPr lang="en-US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err="1">
                <a:solidFill>
                  <a:schemeClr val="tx1"/>
                </a:solidFill>
              </a:rPr>
              <a:t>Locaties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zoeken</a:t>
            </a:r>
            <a:r>
              <a:rPr lang="en-US" sz="2000" dirty="0">
                <a:solidFill>
                  <a:schemeClr val="tx1"/>
                </a:solidFill>
              </a:rPr>
              <a:t> in de </a:t>
            </a:r>
            <a:r>
              <a:rPr lang="en-US" sz="2000" dirty="0" err="1">
                <a:solidFill>
                  <a:schemeClr val="tx1"/>
                </a:solidFill>
              </a:rPr>
              <a:t>regio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waar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collecties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naartoe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gebracht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kunnen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worden</a:t>
            </a:r>
            <a:endParaRPr lang="en-US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Op basis </a:t>
            </a:r>
            <a:r>
              <a:rPr lang="en-US" sz="2000" dirty="0" err="1">
                <a:solidFill>
                  <a:schemeClr val="tx1"/>
                </a:solidFill>
              </a:rPr>
              <a:t>daarvan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opmaak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overkoepelend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calamiteitenplan</a:t>
            </a:r>
            <a:r>
              <a:rPr lang="en-US" sz="2000" dirty="0">
                <a:solidFill>
                  <a:schemeClr val="tx1"/>
                </a:solidFill>
              </a:rPr>
              <a:t>, met </a:t>
            </a:r>
            <a:r>
              <a:rPr lang="en-US" sz="2000" dirty="0" err="1">
                <a:solidFill>
                  <a:schemeClr val="tx1"/>
                </a:solidFill>
              </a:rPr>
              <a:t>als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sluitstuk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beheersovereenkomst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marL="914400" lvl="1" indent="-457200">
              <a:buFont typeface="+mj-lt"/>
              <a:buAutoNum type="arabicPeriod"/>
            </a:pPr>
            <a:endParaRPr lang="nl-BE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nl-BE" sz="2000" dirty="0">
                <a:solidFill>
                  <a:schemeClr val="tx1"/>
                </a:solidFill>
              </a:rPr>
              <a:t>Samenstelling overkoepelend representatief en gemandateerd coördinatieteam (4tal mensen)</a:t>
            </a:r>
          </a:p>
          <a:p>
            <a:pPr marL="457200" lvl="1" indent="0">
              <a:buNone/>
            </a:pPr>
            <a:endParaRPr lang="en-US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62103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5B34B-8A30-4D16-95DB-702FCD21C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b="1" dirty="0" err="1"/>
              <a:t>Inhoud</a:t>
            </a:r>
            <a:endParaRPr lang="nl-B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9A605-303E-4787-85A8-3314BC732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 err="1"/>
              <a:t>Achtergrond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eerste</a:t>
            </a:r>
            <a:r>
              <a:rPr lang="en-US" sz="2000" dirty="0"/>
              <a:t> </a:t>
            </a:r>
            <a:r>
              <a:rPr lang="en-US" sz="2000" dirty="0" err="1"/>
              <a:t>traject</a:t>
            </a:r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Erfgoedlabo Leuven vzw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err="1"/>
              <a:t>Studiedagen</a:t>
            </a:r>
            <a:r>
              <a:rPr lang="en-US" sz="2000" dirty="0"/>
              <a:t> ‘Erfgoed </a:t>
            </a:r>
            <a:r>
              <a:rPr lang="en-US" sz="2000" dirty="0" err="1"/>
              <a:t>en</a:t>
            </a:r>
            <a:r>
              <a:rPr lang="en-US" sz="2000" dirty="0"/>
              <a:t> de 4 </a:t>
            </a:r>
            <a:r>
              <a:rPr lang="en-US" sz="2000" dirty="0" err="1"/>
              <a:t>elementen</a:t>
            </a:r>
            <a:r>
              <a:rPr lang="en-US" sz="2000" dirty="0"/>
              <a:t>’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err="1"/>
              <a:t>Calamiteitennetwerk</a:t>
            </a:r>
            <a:r>
              <a:rPr lang="en-US" sz="2000" dirty="0"/>
              <a:t>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25EDD-BB55-40DA-9A20-9492825C2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A297500-7527-634B-90F4-69D0994C32B4}" type="slidenum">
              <a:rPr lang="nl-NL" smtClean="0"/>
              <a:pPr>
                <a:spcAft>
                  <a:spcPts val="600"/>
                </a:spcAft>
              </a:pPr>
              <a:t>2</a:t>
            </a:fld>
            <a:endParaRPr lang="nl-NL"/>
          </a:p>
        </p:txBody>
      </p:sp>
      <p:pic>
        <p:nvPicPr>
          <p:cNvPr id="6" name="Picture 5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48E2FDDC-80BB-4072-BE03-5F4E31D04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35"/>
          <a:stretch/>
        </p:blipFill>
        <p:spPr>
          <a:xfrm>
            <a:off x="0" y="0"/>
            <a:ext cx="474942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66949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AC997CF-711C-4C4E-808E-D42691A64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955343"/>
            <a:ext cx="11041200" cy="733332"/>
          </a:xfrm>
        </p:spPr>
        <p:txBody>
          <a:bodyPr>
            <a:normAutofit/>
          </a:bodyPr>
          <a:lstStyle/>
          <a:p>
            <a:r>
              <a:rPr lang="en-US" sz="3300" b="1" dirty="0"/>
              <a:t>1. </a:t>
            </a:r>
            <a:r>
              <a:rPr lang="en-US" sz="3300" b="1" dirty="0" err="1"/>
              <a:t>Achtergrond</a:t>
            </a:r>
            <a:r>
              <a:rPr lang="en-US" sz="3300" b="1" dirty="0"/>
              <a:t> </a:t>
            </a:r>
            <a:r>
              <a:rPr lang="en-US" sz="3300" b="1" dirty="0" err="1"/>
              <a:t>en</a:t>
            </a:r>
            <a:r>
              <a:rPr lang="en-US" sz="3300" b="1" dirty="0"/>
              <a:t> </a:t>
            </a:r>
            <a:r>
              <a:rPr lang="en-US" sz="3300" b="1" dirty="0" err="1"/>
              <a:t>eerste</a:t>
            </a:r>
            <a:r>
              <a:rPr lang="en-US" sz="3300" b="1" dirty="0"/>
              <a:t> </a:t>
            </a:r>
            <a:r>
              <a:rPr lang="en-US" sz="3300" b="1" dirty="0" err="1"/>
              <a:t>traject</a:t>
            </a:r>
            <a:endParaRPr lang="nl-BE" sz="3300" b="1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B54AA75-18F7-40AB-9CB5-233FE6B4D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801504"/>
            <a:ext cx="11041200" cy="432497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2007-2018: </a:t>
            </a:r>
            <a:r>
              <a:rPr lang="en-US" sz="24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Calamiteiten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</a:rPr>
              <a:t>n</a:t>
            </a:r>
            <a:r>
              <a:rPr lang="en-US" sz="24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etwerk</a:t>
            </a:r>
            <a:r>
              <a:rPr lang="en-US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Leuven </a:t>
            </a:r>
            <a:r>
              <a:rPr lang="en-US" sz="2400" b="1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actief</a:t>
            </a:r>
            <a:b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</a:rPr>
            </a:br>
            <a:b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</a:rPr>
            </a:b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Opgestart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door de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Erfgoedcel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binnen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het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traject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ECCE! (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Eerste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Hulp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bij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Calamiteiten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ea typeface="Calibri" panose="020F0502020204030204" pitchFamily="34" charset="0"/>
              </a:rPr>
              <a:t>aan</a:t>
            </a:r>
            <a:r>
              <a:rPr lang="en-US" sz="2000" i="1" dirty="0">
                <a:solidFill>
                  <a:schemeClr val="tx1"/>
                </a:solidFill>
                <a:ea typeface="Calibri" panose="020F0502020204030204" pitchFamily="34" charset="0"/>
              </a:rPr>
              <a:t> Cultureel Erfgoed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) van het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toenmalige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steunpunt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Culturele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Biografie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Vlaanderen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b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- 2x per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jaar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vergaderingen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met de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erkende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collectiebeherende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organisaties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te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Leuven</a:t>
            </a:r>
            <a:b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Doelstellingen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: </a:t>
            </a:r>
          </a:p>
          <a:p>
            <a:pPr marL="457200" lvl="5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Registratie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van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incidenten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uitwisseling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ervaringen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57200" lvl="5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Kennisdeling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intern/extern</a:t>
            </a:r>
          </a:p>
          <a:p>
            <a:pPr marL="457200" lvl="5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Basisafspraken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voor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basismateriaal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57200" lvl="5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Afspraken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met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stad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Leuven en KU Leuven over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locaties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bv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diepvriezers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ALMA)</a:t>
            </a:r>
          </a:p>
          <a:p>
            <a:pPr marL="457200" lvl="5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Aankoopplan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dat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gedistribueerd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werd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onder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leden</a:t>
            </a:r>
            <a:endParaRPr lang="en-US" sz="20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1828800" lvl="4" indent="0">
              <a:lnSpc>
                <a:spcPct val="107000"/>
              </a:lnSpc>
              <a:spcAft>
                <a:spcPts val="800"/>
              </a:spcAft>
              <a:buNone/>
            </a:pPr>
            <a:endParaRPr lang="nl-BE" sz="24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lvl="4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n-US" sz="2600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9173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A2FFB-ED4D-4456-96A5-135DA884B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146412"/>
            <a:ext cx="11041200" cy="4736498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7400" b="1" dirty="0">
                <a:solidFill>
                  <a:schemeClr val="tx1"/>
                </a:solidFill>
                <a:ea typeface="Calibri" panose="020F0502020204030204" pitchFamily="34" charset="0"/>
              </a:rPr>
              <a:t>2018-2020</a:t>
            </a:r>
            <a:r>
              <a:rPr lang="en-US" sz="7400" dirty="0">
                <a:solidFill>
                  <a:schemeClr val="tx1"/>
                </a:solidFill>
                <a:ea typeface="Calibri" panose="020F0502020204030204" pitchFamily="34" charset="0"/>
              </a:rPr>
              <a:t>: </a:t>
            </a:r>
            <a:r>
              <a:rPr lang="en-US" sz="7400" b="1" dirty="0" err="1">
                <a:solidFill>
                  <a:schemeClr val="tx1"/>
                </a:solidFill>
                <a:ea typeface="Calibri" panose="020F0502020204030204" pitchFamily="34" charset="0"/>
              </a:rPr>
              <a:t>Netwerk</a:t>
            </a:r>
            <a:r>
              <a:rPr lang="en-US" sz="7400" b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7400" b="1" dirty="0" err="1">
                <a:solidFill>
                  <a:schemeClr val="tx1"/>
                </a:solidFill>
                <a:ea typeface="Calibri" panose="020F0502020204030204" pitchFamily="34" charset="0"/>
              </a:rPr>
              <a:t>werd</a:t>
            </a:r>
            <a:r>
              <a:rPr lang="en-US" sz="7400" b="1" dirty="0">
                <a:solidFill>
                  <a:schemeClr val="tx1"/>
                </a:solidFill>
                <a:ea typeface="Calibri" panose="020F0502020204030204" pitchFamily="34" charset="0"/>
              </a:rPr>
              <a:t> een ‘</a:t>
            </a:r>
            <a:r>
              <a:rPr lang="en-US" sz="7400" b="1" dirty="0" err="1">
                <a:solidFill>
                  <a:schemeClr val="tx1"/>
                </a:solidFill>
                <a:ea typeface="Calibri" panose="020F0502020204030204" pitchFamily="34" charset="0"/>
              </a:rPr>
              <a:t>schone</a:t>
            </a:r>
            <a:r>
              <a:rPr lang="en-US" sz="7400" b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7400" b="1" dirty="0" err="1">
                <a:solidFill>
                  <a:schemeClr val="tx1"/>
                </a:solidFill>
                <a:ea typeface="Calibri" panose="020F0502020204030204" pitchFamily="34" charset="0"/>
              </a:rPr>
              <a:t>slaapster</a:t>
            </a:r>
            <a:r>
              <a:rPr lang="en-US" sz="7400" b="1" dirty="0">
                <a:solidFill>
                  <a:schemeClr val="tx1"/>
                </a:solidFill>
                <a:ea typeface="Calibri" panose="020F0502020204030204" pitchFamily="34" charset="0"/>
              </a:rPr>
              <a:t>’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Inactief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omwille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van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omstandigheden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Focus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werd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verlegd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naar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de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organisatie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van een reeks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studiedagen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rond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calamiteiten</a:t>
            </a:r>
            <a:endParaRPr lang="en-US" sz="62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Intussen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groeiend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besef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dat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Leuven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een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belangrijke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erfgoedstad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is met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belangrijke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landelijke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,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universitaire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en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stedelijke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collecties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.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Vandaar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het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belang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om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bruggen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te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bouwen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tussen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de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verschillende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culturele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erfgoedorganisaties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Na de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Landschapstekening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Kunsten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ook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een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Landschapstekening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Cultureel Erfgoed…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Besef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inactiviteit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als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een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bedreiging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, een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structurele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benadering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moet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dit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blijvend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6200" dirty="0" err="1">
                <a:solidFill>
                  <a:schemeClr val="tx1"/>
                </a:solidFill>
                <a:ea typeface="Calibri" panose="020F0502020204030204" pitchFamily="34" charset="0"/>
              </a:rPr>
              <a:t>verhelpen</a:t>
            </a:r>
            <a:r>
              <a:rPr lang="en-US" sz="6200" dirty="0">
                <a:solidFill>
                  <a:schemeClr val="tx1"/>
                </a:solidFill>
                <a:ea typeface="Calibri" panose="020F0502020204030204" pitchFamily="34" charset="0"/>
              </a:rPr>
              <a:t>!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40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1371600" lvl="3" indent="0">
              <a:buNone/>
            </a:pPr>
            <a:endParaRPr lang="en-US" sz="25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1371600" lvl="3" indent="0">
              <a:buNone/>
            </a:pPr>
            <a:endParaRPr lang="en-US" sz="3000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94562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241B1-F9ED-460B-BEC8-C012B523B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201003"/>
            <a:ext cx="11488621" cy="5104263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ea typeface="Calibri" panose="020F0502020204030204" pitchFamily="34" charset="0"/>
              </a:rPr>
              <a:t>2021</a:t>
            </a:r>
            <a:r>
              <a:rPr lang="en-US" sz="2600" dirty="0">
                <a:solidFill>
                  <a:schemeClr val="tx1"/>
                </a:solidFill>
                <a:ea typeface="Calibri" panose="020F0502020204030204" pitchFamily="34" charset="0"/>
              </a:rPr>
              <a:t>: </a:t>
            </a:r>
            <a:r>
              <a:rPr lang="en-US" sz="2600" b="1" dirty="0" err="1">
                <a:solidFill>
                  <a:schemeClr val="tx1"/>
                </a:solidFill>
                <a:ea typeface="Calibri" panose="020F0502020204030204" pitchFamily="34" charset="0"/>
              </a:rPr>
              <a:t>Reactivatie</a:t>
            </a:r>
            <a:r>
              <a:rPr lang="en-US" sz="2600" b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</a:rPr>
              <a:t>calamiteitennetwerk</a:t>
            </a:r>
            <a:endParaRPr lang="en-US" sz="24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Initiatiefnemers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:</a:t>
            </a:r>
            <a:r>
              <a:rPr lang="nl-BE" sz="2000" dirty="0">
                <a:effectLst/>
                <a:ea typeface="Calibri" panose="020F0502020204030204" pitchFamily="34" charset="0"/>
              </a:rPr>
              <a:t> </a:t>
            </a:r>
            <a:br>
              <a:rPr lang="nl-BE" sz="2000" dirty="0">
                <a:effectLst/>
                <a:ea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</a:rPr>
              <a:t>Erfgoedlabo Leuven vzw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Erfgoedcel</a:t>
            </a:r>
            <a:r>
              <a:rPr lang="en-US" sz="2000" dirty="0">
                <a:solidFill>
                  <a:schemeClr val="tx1"/>
                </a:solidFill>
              </a:rPr>
              <a:t> Leuven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BE" sz="2000" dirty="0">
                <a:solidFill>
                  <a:schemeClr val="tx1"/>
                </a:solidFill>
                <a:ea typeface="Calibri" panose="020F0502020204030204" pitchFamily="34" charset="0"/>
              </a:rPr>
              <a:t>Netwerk: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Alle </a:t>
            </a:r>
            <a:r>
              <a:rPr lang="en-US" sz="2000" dirty="0" err="1">
                <a:solidFill>
                  <a:schemeClr val="tx1"/>
                </a:solidFill>
              </a:rPr>
              <a:t>collectiebeherende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organisaties</a:t>
            </a:r>
            <a:r>
              <a:rPr lang="en-US" sz="2000" dirty="0">
                <a:solidFill>
                  <a:schemeClr val="tx1"/>
                </a:solidFill>
              </a:rPr>
              <a:t> van vzw Erfgoedlabo Leuven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alle </a:t>
            </a:r>
            <a:r>
              <a:rPr lang="en-US" sz="2000" dirty="0" err="1">
                <a:solidFill>
                  <a:schemeClr val="tx1"/>
                </a:solidFill>
              </a:rPr>
              <a:t>organisaties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binnen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Deelraad</a:t>
            </a:r>
            <a:r>
              <a:rPr lang="en-US" sz="2000" dirty="0">
                <a:solidFill>
                  <a:schemeClr val="tx1"/>
                </a:solidFill>
              </a:rPr>
              <a:t> Erfgoed met </a:t>
            </a:r>
            <a:r>
              <a:rPr lang="en-US" sz="2000" dirty="0" err="1">
                <a:solidFill>
                  <a:schemeClr val="tx1"/>
                </a:solidFill>
              </a:rPr>
              <a:t>een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calamiteitenplan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1"/>
                </a:solidFill>
              </a:rPr>
              <a:t>Vertegenwoordiging</a:t>
            </a:r>
            <a:r>
              <a:rPr lang="en-US" sz="2000" dirty="0">
                <a:solidFill>
                  <a:schemeClr val="tx1"/>
                </a:solidFill>
              </a:rPr>
              <a:t> van de </a:t>
            </a:r>
            <a:r>
              <a:rPr lang="en-US" sz="2000" dirty="0" err="1">
                <a:solidFill>
                  <a:schemeClr val="tx1"/>
                </a:solidFill>
              </a:rPr>
              <a:t>dienst</a:t>
            </a:r>
            <a:r>
              <a:rPr lang="en-US" sz="2000" dirty="0">
                <a:solidFill>
                  <a:schemeClr val="tx1"/>
                </a:solidFill>
              </a:rPr>
              <a:t> VGM van KU Leuven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In </a:t>
            </a:r>
            <a:r>
              <a:rPr lang="en-US" sz="2000" dirty="0" err="1">
                <a:solidFill>
                  <a:schemeClr val="tx1"/>
                </a:solidFill>
              </a:rPr>
              <a:t>samenwerking</a:t>
            </a:r>
            <a:r>
              <a:rPr lang="en-US" sz="2000" dirty="0">
                <a:solidFill>
                  <a:schemeClr val="tx1"/>
                </a:solidFill>
              </a:rPr>
              <a:t> met </a:t>
            </a:r>
            <a:r>
              <a:rPr lang="en-US" sz="2000" dirty="0" err="1">
                <a:solidFill>
                  <a:schemeClr val="tx1"/>
                </a:solidFill>
              </a:rPr>
              <a:t>noodplanningscoördinator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Stad</a:t>
            </a:r>
            <a:r>
              <a:rPr lang="en-US" sz="2000" dirty="0">
                <a:solidFill>
                  <a:schemeClr val="tx1"/>
                </a:solidFill>
              </a:rPr>
              <a:t> Leuven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1"/>
                </a:solidFill>
              </a:rPr>
              <a:t>Getrokken</a:t>
            </a:r>
            <a:r>
              <a:rPr lang="en-US" sz="2000" dirty="0">
                <a:solidFill>
                  <a:schemeClr val="tx1"/>
                </a:solidFill>
              </a:rPr>
              <a:t> door de </a:t>
            </a:r>
            <a:r>
              <a:rPr lang="en-US" sz="2000" dirty="0" err="1">
                <a:solidFill>
                  <a:schemeClr val="tx1"/>
                </a:solidFill>
              </a:rPr>
              <a:t>coördinator</a:t>
            </a:r>
            <a:r>
              <a:rPr lang="en-US" sz="2000" dirty="0">
                <a:solidFill>
                  <a:schemeClr val="tx1"/>
                </a:solidFill>
              </a:rPr>
              <a:t> van Erfgoedlabo Leuven en </a:t>
            </a:r>
            <a:r>
              <a:rPr lang="en-US" sz="2000" dirty="0" err="1">
                <a:solidFill>
                  <a:schemeClr val="tx1"/>
                </a:solidFill>
              </a:rPr>
              <a:t>adviseur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erfgoedzorg</a:t>
            </a:r>
            <a:r>
              <a:rPr lang="en-US" sz="2000" dirty="0">
                <a:solidFill>
                  <a:schemeClr val="tx1"/>
                </a:solidFill>
              </a:rPr>
              <a:t> van Erfgoedcel </a:t>
            </a: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endParaRPr lang="nl-BE" sz="7600" dirty="0">
              <a:ea typeface="Calibri" panose="020F0502020204030204" pitchFamily="34" charset="0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endParaRPr lang="nl-BE" sz="2000" dirty="0">
              <a:ea typeface="Calibri" panose="020F0502020204030204" pitchFamily="34" charset="0"/>
            </a:endParaRPr>
          </a:p>
          <a:p>
            <a:pPr lvl="3">
              <a:buFont typeface="Wingdings" panose="05000000000000000000" pitchFamily="2" charset="2"/>
              <a:buChar char="ü"/>
            </a:pPr>
            <a:endParaRPr lang="nl-BE" sz="2000" dirty="0">
              <a:ea typeface="Calibri" panose="020F0502020204030204" pitchFamily="34" charset="0"/>
            </a:endParaRPr>
          </a:p>
          <a:p>
            <a:pPr lvl="3">
              <a:buFont typeface="Wingdings" panose="05000000000000000000" pitchFamily="2" charset="2"/>
              <a:buChar char="ü"/>
            </a:pPr>
            <a:endParaRPr lang="nl-BE" sz="2000" dirty="0">
              <a:ea typeface="Calibri" panose="020F0502020204030204" pitchFamily="34" charset="0"/>
            </a:endParaRPr>
          </a:p>
          <a:p>
            <a:pPr lvl="3">
              <a:buFont typeface="Wingdings" panose="05000000000000000000" pitchFamily="2" charset="2"/>
              <a:buChar char="ü"/>
            </a:pPr>
            <a:endParaRPr lang="nl-BE" sz="3000" dirty="0">
              <a:ea typeface="Calibri" panose="020F0502020204030204" pitchFamily="34" charset="0"/>
            </a:endParaRPr>
          </a:p>
          <a:p>
            <a:endParaRPr lang="nl-BE" dirty="0"/>
          </a:p>
        </p:txBody>
      </p:sp>
      <p:sp>
        <p:nvSpPr>
          <p:cNvPr id="4" name="AutoShape 2" descr="See the source image">
            <a:extLst>
              <a:ext uri="{FF2B5EF4-FFF2-40B4-BE49-F238E27FC236}">
                <a16:creationId xmlns:a16="http://schemas.microsoft.com/office/drawing/2014/main" id="{9C5CB3B7-DEC0-49C8-9CEB-164C4D78EB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5" name="AutoShape 4" descr="See the source image">
            <a:extLst>
              <a:ext uri="{FF2B5EF4-FFF2-40B4-BE49-F238E27FC236}">
                <a16:creationId xmlns:a16="http://schemas.microsoft.com/office/drawing/2014/main" id="{AE405EA7-88F0-4434-979F-AF7E2050CE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1815152"/>
            <a:ext cx="4999630" cy="661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AutoShape 6" descr="See the source image">
            <a:extLst>
              <a:ext uri="{FF2B5EF4-FFF2-40B4-BE49-F238E27FC236}">
                <a16:creationId xmlns:a16="http://schemas.microsoft.com/office/drawing/2014/main" id="{DE30DC6C-DF24-4F8D-A34C-809C3792AA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-501555"/>
            <a:ext cx="4235355" cy="423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5160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D15AA-BC77-4FD1-974C-4D0825BD6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091821"/>
            <a:ext cx="11041200" cy="479108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</a:rPr>
              <a:t>2021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</a:rPr>
              <a:t>Reactivatie</a:t>
            </a:r>
            <a:r>
              <a:rPr lang="en-US" sz="2400" b="1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a typeface="Calibri" panose="020F0502020204030204" pitchFamily="34" charset="0"/>
              </a:rPr>
              <a:t>calamiteitennetwerk</a:t>
            </a:r>
            <a:endParaRPr lang="en-US" sz="24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</a:rPr>
              <a:t>Doelstellingen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</a:rPr>
              <a:t>:</a:t>
            </a:r>
            <a:endParaRPr lang="en-US" sz="2000" dirty="0"/>
          </a:p>
          <a:p>
            <a:pPr lvl="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Uitwisseling incidentmeldingen en aanpak 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  <a:ea typeface="Calibri" panose="020F0502020204030204" pitchFamily="34" charset="0"/>
              </a:rPr>
              <a:t>Gezamenlijke oefeningen en stroomlijning contacten externen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  <a:ea typeface="Calibri" panose="020F0502020204030204" pitchFamily="34" charset="0"/>
              </a:rPr>
              <a:t>Opmaak van een overkoepelend calamiteitenplan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  <a:ea typeface="Calibri" panose="020F0502020204030204" pitchFamily="34" charset="0"/>
              </a:rPr>
              <a:t>Taakafspraken, ook met hulpdiensten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  <a:ea typeface="Calibri" panose="020F0502020204030204" pitchFamily="34" charset="0"/>
              </a:rPr>
              <a:t>Inzet middelen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nl-BE" dirty="0">
                <a:solidFill>
                  <a:schemeClr val="tx1"/>
                </a:solidFill>
                <a:ea typeface="Calibri" panose="020F0502020204030204" pitchFamily="34" charset="0"/>
              </a:rPr>
              <a:t>Aankoopplan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24100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9409" y="699370"/>
            <a:ext cx="3532036" cy="101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2648" y="985520"/>
            <a:ext cx="6986016" cy="51914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83C8A0"/>
                </a:solidFill>
              </a:rPr>
              <a:t>2. Erfgoedlabo Leuven vzw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 err="1"/>
              <a:t>Netwerkorganisatie</a:t>
            </a:r>
            <a:r>
              <a:rPr lang="en-US" sz="2000" dirty="0"/>
              <a:t> van 12 </a:t>
            </a:r>
            <a:r>
              <a:rPr lang="en-US" sz="2000" dirty="0" err="1"/>
              <a:t>professioneel</a:t>
            </a:r>
            <a:r>
              <a:rPr lang="en-US" sz="2000" dirty="0"/>
              <a:t> cultureel-</a:t>
            </a:r>
            <a:r>
              <a:rPr lang="en-US" sz="2000" dirty="0" err="1"/>
              <a:t>erfgoedinstellingen</a:t>
            </a:r>
            <a:r>
              <a:rPr lang="en-US" sz="2000" dirty="0"/>
              <a:t> </a:t>
            </a:r>
            <a:r>
              <a:rPr lang="en-US" sz="2000" dirty="0" err="1"/>
              <a:t>uit</a:t>
            </a:r>
            <a:r>
              <a:rPr lang="en-US" sz="2000" dirty="0"/>
              <a:t> Leuven, met </a:t>
            </a:r>
            <a:r>
              <a:rPr lang="en-US" sz="2000" dirty="0" err="1"/>
              <a:t>als</a:t>
            </a:r>
            <a:r>
              <a:rPr lang="en-US" sz="2000" dirty="0"/>
              <a:t> stakeholders KU Leuven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stad</a:t>
            </a:r>
            <a:r>
              <a:rPr lang="en-US" sz="2000" dirty="0"/>
              <a:t> Leuven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 err="1"/>
              <a:t>Samenwerkingsverband</a:t>
            </a:r>
            <a:r>
              <a:rPr lang="en-US" sz="2000" dirty="0"/>
              <a:t> </a:t>
            </a:r>
            <a:r>
              <a:rPr lang="en-US" sz="2000" dirty="0" err="1"/>
              <a:t>sinds</a:t>
            </a:r>
            <a:r>
              <a:rPr lang="en-US" sz="2000" dirty="0"/>
              <a:t> 2017, </a:t>
            </a:r>
            <a:r>
              <a:rPr lang="en-US" sz="2000" dirty="0" err="1"/>
              <a:t>sinds</a:t>
            </a:r>
            <a:r>
              <a:rPr lang="en-US" sz="2000" dirty="0"/>
              <a:t> 2020 </a:t>
            </a:r>
            <a:r>
              <a:rPr lang="en-US" sz="2000" dirty="0" err="1"/>
              <a:t>een</a:t>
            </a:r>
            <a:r>
              <a:rPr lang="en-US" sz="2000" dirty="0"/>
              <a:t> vzw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dirty="0"/>
          </a:p>
          <a:p>
            <a:pPr marL="0" indent="0">
              <a:lnSpc>
                <a:spcPct val="120000"/>
              </a:lnSpc>
              <a:buNone/>
            </a:pPr>
            <a:r>
              <a:rPr lang="nl-BE" sz="2000" b="1" dirty="0"/>
              <a:t>Missie</a:t>
            </a:r>
            <a:r>
              <a:rPr lang="nl-BE" sz="2000" dirty="0"/>
              <a:t>: krachten bundelen, kennis en expertise uitwisselen, samenwerkingen bevorderen en via onderzoek en experiment komen tot een lerend en innovatief platform.</a:t>
            </a:r>
          </a:p>
          <a:p>
            <a:pPr marL="0" indent="0">
              <a:lnSpc>
                <a:spcPct val="120000"/>
              </a:lnSpc>
              <a:buNone/>
            </a:pPr>
            <a:endParaRPr lang="nl-BE" sz="2000" dirty="0"/>
          </a:p>
          <a:p>
            <a:pPr marL="0" indent="0">
              <a:lnSpc>
                <a:spcPct val="120000"/>
              </a:lnSpc>
              <a:buNone/>
            </a:pPr>
            <a:r>
              <a:rPr lang="nl-BE" sz="2000" b="1" dirty="0"/>
              <a:t>Werking</a:t>
            </a:r>
            <a:r>
              <a:rPr lang="nl-BE" sz="2000" dirty="0"/>
              <a:t>: vertaalt zich in 4 ateliers, waarbinnen gewerkt wordt aan verschillende projecten.</a:t>
            </a:r>
          </a:p>
          <a:p>
            <a:pPr marL="0" indent="0">
              <a:buNone/>
            </a:pPr>
            <a:endParaRPr lang="nl-BE" sz="2000" dirty="0"/>
          </a:p>
        </p:txBody>
      </p:sp>
      <p:pic>
        <p:nvPicPr>
          <p:cNvPr id="5" name="Picture 4" descr="A group of people standing on stairs&#10;&#10;Description automatically generated with low confidence">
            <a:extLst>
              <a:ext uri="{FF2B5EF4-FFF2-40B4-BE49-F238E27FC236}">
                <a16:creationId xmlns:a16="http://schemas.microsoft.com/office/drawing/2014/main" id="{035EB377-6D95-4AC0-82D8-3930A4440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00" y="1911008"/>
            <a:ext cx="3459518" cy="2306533"/>
          </a:xfrm>
          <a:prstGeom prst="rect">
            <a:avLst/>
          </a:prstGeom>
        </p:spPr>
      </p:pic>
      <p:pic>
        <p:nvPicPr>
          <p:cNvPr id="7" name="Picture 6" descr="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5FC866FD-3467-48D7-8A62-D266CB5D4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00" y="4358181"/>
            <a:ext cx="3498620" cy="23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35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63FEA-26F5-4264-A285-4A52E667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1076960"/>
            <a:ext cx="3429000" cy="1281632"/>
          </a:xfrm>
        </p:spPr>
        <p:txBody>
          <a:bodyPr anchor="b">
            <a:normAutofit fontScale="90000"/>
          </a:bodyPr>
          <a:lstStyle/>
          <a:p>
            <a:r>
              <a:rPr lang="en-US" sz="3200" b="1" dirty="0"/>
              <a:t>12 partners </a:t>
            </a:r>
            <a:br>
              <a:rPr lang="en-US" sz="3200" b="1" dirty="0"/>
            </a:br>
            <a:r>
              <a:rPr lang="en-US" sz="3200" b="1" dirty="0"/>
              <a:t>Erfgoedlabo </a:t>
            </a:r>
            <a:br>
              <a:rPr lang="en-US" sz="3200" b="1" dirty="0"/>
            </a:br>
            <a:r>
              <a:rPr lang="en-US" sz="3200" b="1" dirty="0"/>
              <a:t>Leuven</a:t>
            </a:r>
            <a:endParaRPr lang="nl-BE" sz="3200" b="1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B56F44A-C31A-448F-8C9A-D3E178F11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969551"/>
            <a:ext cx="6903720" cy="49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64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9409" y="699370"/>
            <a:ext cx="3532036" cy="101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0539" y="900752"/>
            <a:ext cx="6479702" cy="527621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1200" b="1" dirty="0">
                <a:solidFill>
                  <a:srgbClr val="83C8A0"/>
                </a:solidFill>
              </a:rPr>
              <a:t>2. Erfgoedlabo Leuven vzw</a:t>
            </a:r>
          </a:p>
          <a:p>
            <a:pPr marL="0" indent="0">
              <a:buNone/>
            </a:pPr>
            <a:endParaRPr lang="en-US" sz="10400" b="1" dirty="0">
              <a:solidFill>
                <a:srgbClr val="83C8A0"/>
              </a:solidFill>
            </a:endParaRPr>
          </a:p>
          <a:p>
            <a:pPr marL="0" indent="0">
              <a:buNone/>
            </a:pPr>
            <a:r>
              <a:rPr lang="nl-BE" sz="10400" b="1" dirty="0">
                <a:solidFill>
                  <a:srgbClr val="83C8A0"/>
                </a:solidFill>
              </a:rPr>
              <a:t> Werking via 4 ateliers</a:t>
            </a:r>
            <a:r>
              <a:rPr lang="nl-BE" sz="10400" b="1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BE" sz="8000" b="1" dirty="0">
                <a:solidFill>
                  <a:schemeClr val="tx1"/>
                </a:solidFill>
              </a:rPr>
              <a:t>Atelier Presenteren en Programmeren </a:t>
            </a:r>
            <a:br>
              <a:rPr lang="nl-BE" sz="8000" dirty="0">
                <a:solidFill>
                  <a:schemeClr val="tx1"/>
                </a:solidFill>
              </a:rPr>
            </a:br>
            <a:r>
              <a:rPr lang="nl-BE" sz="8000" dirty="0">
                <a:solidFill>
                  <a:schemeClr val="tx1"/>
                </a:solidFill>
              </a:rPr>
              <a:t>- Afstemming publieksactiviteiten partners</a:t>
            </a:r>
            <a:br>
              <a:rPr lang="nl-BE" sz="8000" dirty="0">
                <a:solidFill>
                  <a:schemeClr val="tx1"/>
                </a:solidFill>
              </a:rPr>
            </a:br>
            <a:r>
              <a:rPr lang="nl-BE" sz="8000" dirty="0">
                <a:solidFill>
                  <a:schemeClr val="tx1"/>
                </a:solidFill>
              </a:rPr>
              <a:t>- Ontwikkeling gezamenlijke projecten, o.a. project ‘Verbeelding van voedsel’ (2024)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l-BE" sz="80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nl-BE" sz="8000" b="1" dirty="0">
                <a:solidFill>
                  <a:schemeClr val="tx1"/>
                </a:solidFill>
              </a:rPr>
              <a:t>Atelier Collectiebeleid</a:t>
            </a:r>
            <a:br>
              <a:rPr lang="nl-BE" sz="8000" dirty="0">
                <a:solidFill>
                  <a:schemeClr val="tx1"/>
                </a:solidFill>
              </a:rPr>
            </a:br>
            <a:r>
              <a:rPr lang="nl-BE" sz="8000" dirty="0">
                <a:solidFill>
                  <a:schemeClr val="tx1"/>
                </a:solidFill>
              </a:rPr>
              <a:t>- Uitwisseling kennis en expertise tussen collectiebeheerders</a:t>
            </a:r>
            <a:br>
              <a:rPr lang="nl-BE" sz="8000" dirty="0">
                <a:solidFill>
                  <a:schemeClr val="tx1"/>
                </a:solidFill>
              </a:rPr>
            </a:br>
            <a:r>
              <a:rPr lang="nl-BE" sz="8000" dirty="0">
                <a:solidFill>
                  <a:schemeClr val="tx1"/>
                </a:solidFill>
              </a:rPr>
              <a:t>- Uitwerking cross collectie waarderingstrajecten, zoals traject rond didactische wandplaten</a:t>
            </a:r>
            <a:br>
              <a:rPr lang="nl-BE" sz="8000" dirty="0">
                <a:solidFill>
                  <a:schemeClr val="tx1"/>
                </a:solidFill>
              </a:rPr>
            </a:br>
            <a:r>
              <a:rPr lang="nl-BE" sz="8000" dirty="0">
                <a:solidFill>
                  <a:schemeClr val="tx1"/>
                </a:solidFill>
              </a:rPr>
              <a:t>- Presentatie </a:t>
            </a:r>
            <a:r>
              <a:rPr lang="nl-BE" sz="8000" dirty="0" err="1">
                <a:solidFill>
                  <a:schemeClr val="tx1"/>
                </a:solidFill>
              </a:rPr>
              <a:t>Erfgoeddag</a:t>
            </a:r>
            <a:endParaRPr lang="nl-BE" sz="80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nl-BE" sz="7400" dirty="0"/>
          </a:p>
          <a:p>
            <a:pPr marL="0" indent="0">
              <a:buNone/>
            </a:pPr>
            <a:endParaRPr lang="nl-BE" sz="2200" dirty="0"/>
          </a:p>
        </p:txBody>
      </p:sp>
      <p:pic>
        <p:nvPicPr>
          <p:cNvPr id="5" name="Picture 4" descr="Two people looking at a map on a wall&#10;&#10;Description automatically generated with low confidence">
            <a:extLst>
              <a:ext uri="{FF2B5EF4-FFF2-40B4-BE49-F238E27FC236}">
                <a16:creationId xmlns:a16="http://schemas.microsoft.com/office/drawing/2014/main" id="{923E3403-9938-4441-881B-19DFB8547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300" y="2628546"/>
            <a:ext cx="4731222" cy="35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17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869</Words>
  <Application>Microsoft Office PowerPoint</Application>
  <PresentationFormat>Widescreen</PresentationFormat>
  <Paragraphs>112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Office-thema</vt:lpstr>
      <vt:lpstr>Calamiteitennetwerk Erfgoedlabo &amp; Erfgoedcel Leuven</vt:lpstr>
      <vt:lpstr>Inhoud</vt:lpstr>
      <vt:lpstr>1. Achtergrond en eerste traject</vt:lpstr>
      <vt:lpstr>PowerPoint Presentation</vt:lpstr>
      <vt:lpstr>PowerPoint Presentation</vt:lpstr>
      <vt:lpstr>PowerPoint Presentation</vt:lpstr>
      <vt:lpstr>PowerPoint Presentation</vt:lpstr>
      <vt:lpstr>12 partners  Erfgoedlabo  Leuven</vt:lpstr>
      <vt:lpstr>PowerPoint Presentation</vt:lpstr>
      <vt:lpstr> Werking via 4 ateliers  </vt:lpstr>
      <vt:lpstr>PowerPoint Presentation</vt:lpstr>
      <vt:lpstr>PowerPoint Presentation</vt:lpstr>
      <vt:lpstr>4. Calamiteitennetwerk 2022</vt:lpstr>
      <vt:lpstr>4. Calamiteitennetwerk 2022  Conclusies bevraging infrastructuur en middelen  </vt:lpstr>
      <vt:lpstr>Verdere stappen in 2022 - 2023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Lieve Fonteyne</dc:creator>
  <cp:lastModifiedBy>Barbara Van den Abeele</cp:lastModifiedBy>
  <cp:revision>48</cp:revision>
  <dcterms:created xsi:type="dcterms:W3CDTF">2017-06-28T07:18:12Z</dcterms:created>
  <dcterms:modified xsi:type="dcterms:W3CDTF">2022-05-02T12:22:37Z</dcterms:modified>
</cp:coreProperties>
</file>